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10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_rels/presentation.xml.rels" ContentType="application/vnd.openxmlformats-package.relationships+xml"/>
  <Override PartName="/ppt/media/image21.jpeg" ContentType="image/jpeg"/>
  <Override PartName="/ppt/media/image5.jpeg" ContentType="image/jpeg"/>
  <Override PartName="/ppt/media/image20.png" ContentType="image/png"/>
  <Override PartName="/ppt/media/image19.png" ContentType="image/png"/>
  <Override PartName="/ppt/media/image3.wmf" ContentType="image/x-wmf"/>
  <Override PartName="/ppt/media/image18.jpeg" ContentType="image/jpeg"/>
  <Override PartName="/ppt/media/image17.jpeg" ContentType="image/jpeg"/>
  <Override PartName="/ppt/media/image2.jpeg" ContentType="image/jpeg"/>
  <Override PartName="/ppt/media/image8.wmf" ContentType="image/x-wmf"/>
  <Override PartName="/ppt/media/image13.jpeg" ContentType="image/jpeg"/>
  <Override PartName="/ppt/media/image10.png" ContentType="image/png"/>
  <Override PartName="/ppt/media/image30.jpeg" ContentType="image/jpeg"/>
  <Override PartName="/ppt/media/image29.jpeg" ContentType="image/jpeg"/>
  <Override PartName="/ppt/media/image31.png" ContentType="image/png"/>
  <Override PartName="/ppt/media/image28.jpeg" ContentType="image/jpeg"/>
  <Override PartName="/ppt/media/image25.jpeg" ContentType="image/jpeg"/>
  <Override PartName="/ppt/media/image9.jpeg" ContentType="image/jpeg"/>
  <Override PartName="/ppt/media/image27.png" ContentType="image/png"/>
  <Override PartName="/ppt/media/image26.jpeg" ContentType="image/jpeg"/>
  <Override PartName="/ppt/media/image6.png" ContentType="image/png"/>
  <Override PartName="/ppt/media/image22.jpeg" ContentType="image/jpeg"/>
  <Override PartName="/ppt/media/image24.wmf" ContentType="image/x-wmf"/>
  <Override PartName="/ppt/media/image11.jpeg" ContentType="image/jpeg"/>
  <Override PartName="/ppt/media/image4.png" ContentType="image/png"/>
  <Override PartName="/ppt/media/image1.wmf" ContentType="image/x-wmf"/>
  <Override PartName="/ppt/media/image23.png" ContentType="image/png"/>
  <Override PartName="/ppt/media/image12.wmf" ContentType="image/x-wmf"/>
  <Override PartName="/ppt/media/image14.png" ContentType="image/png"/>
  <Override PartName="/ppt/media/image7.jpeg" ContentType="image/jpeg"/>
  <Override PartName="/ppt/media/image15.png" ContentType="image/png"/>
  <Override PartName="/ppt/media/image16.jpeg" ContentType="image/jpeg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Noto San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wm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wmf"/><Relationship Id="rId5" Type="http://schemas.openxmlformats.org/officeDocument/2006/relationships/image" Target="../media/image9.jpe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image" Target="../media/image12.wmf"/><Relationship Id="rId5" Type="http://schemas.openxmlformats.org/officeDocument/2006/relationships/image" Target="../media/image13.jpe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7" descr=""/>
          <p:cNvPicPr/>
          <p:nvPr/>
        </p:nvPicPr>
        <p:blipFill>
          <a:blip r:embed="rId2"/>
          <a:stretch/>
        </p:blipFill>
        <p:spPr>
          <a:xfrm>
            <a:off x="0" y="177840"/>
            <a:ext cx="9143280" cy="65016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Noto Sans"/>
              </a:rPr>
              <a:t>Click to edit the title text format</a:t>
            </a:r>
            <a:endParaRPr b="0" lang="en-US" sz="1800" spc="-1" strike="noStrike">
              <a:latin typeface="Noto Sans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2" descr=""/>
          <p:cNvPicPr/>
          <p:nvPr/>
        </p:nvPicPr>
        <p:blipFill>
          <a:blip r:embed="rId2"/>
          <a:stretch/>
        </p:blipFill>
        <p:spPr>
          <a:xfrm>
            <a:off x="0" y="327600"/>
            <a:ext cx="9143280" cy="225360"/>
          </a:xfrm>
          <a:prstGeom prst="rect">
            <a:avLst/>
          </a:prstGeom>
          <a:ln>
            <a:noFill/>
          </a:ln>
        </p:spPr>
      </p:pic>
      <p:pic>
        <p:nvPicPr>
          <p:cNvPr id="40" name="Image 4" descr=""/>
          <p:cNvPicPr/>
          <p:nvPr/>
        </p:nvPicPr>
        <p:blipFill>
          <a:blip r:embed="rId3"/>
          <a:stretch/>
        </p:blipFill>
        <p:spPr>
          <a:xfrm>
            <a:off x="444960" y="1097640"/>
            <a:ext cx="456480" cy="50040"/>
          </a:xfrm>
          <a:prstGeom prst="rect">
            <a:avLst/>
          </a:prstGeom>
          <a:ln>
            <a:noFill/>
          </a:ln>
        </p:spPr>
      </p:pic>
      <p:pic>
        <p:nvPicPr>
          <p:cNvPr id="41" name="Image 9" descr=""/>
          <p:cNvPicPr/>
          <p:nvPr/>
        </p:nvPicPr>
        <p:blipFill>
          <a:blip r:embed="rId4"/>
          <a:stretch/>
        </p:blipFill>
        <p:spPr>
          <a:xfrm>
            <a:off x="6914160" y="982800"/>
            <a:ext cx="2222280" cy="416484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8738640" y="6411600"/>
            <a:ext cx="48996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fld id="{36B32041-FE8B-4579-8680-CABC7AE87DEB}" type="slidenum">
              <a:rPr b="1" lang="en-US" sz="1000" spc="-1" strike="noStrike">
                <a:solidFill>
                  <a:srgbClr val="df4f4c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Noto Sans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08440" y="6646680"/>
            <a:ext cx="7919280" cy="114840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Image 3" descr=""/>
          <p:cNvPicPr/>
          <p:nvPr/>
        </p:nvPicPr>
        <p:blipFill>
          <a:blip r:embed="rId5"/>
          <a:stretch/>
        </p:blipFill>
        <p:spPr>
          <a:xfrm>
            <a:off x="87840" y="6111000"/>
            <a:ext cx="975960" cy="687960"/>
          </a:xfrm>
          <a:prstGeom prst="rect">
            <a:avLst/>
          </a:prstGeom>
          <a:ln>
            <a:noFill/>
          </a:ln>
        </p:spPr>
      </p:pic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27" descr=""/>
          <p:cNvPicPr/>
          <p:nvPr/>
        </p:nvPicPr>
        <p:blipFill>
          <a:blip r:embed="rId2"/>
          <a:srcRect l="0" t="0" r="0" b="35235"/>
          <a:stretch/>
        </p:blipFill>
        <p:spPr>
          <a:xfrm>
            <a:off x="7149600" y="0"/>
            <a:ext cx="1982160" cy="6626880"/>
          </a:xfrm>
          <a:prstGeom prst="rect">
            <a:avLst/>
          </a:prstGeom>
          <a:ln>
            <a:noFill/>
          </a:ln>
        </p:spPr>
      </p:pic>
      <p:pic>
        <p:nvPicPr>
          <p:cNvPr id="84" name="Image 21" descr=""/>
          <p:cNvPicPr/>
          <p:nvPr/>
        </p:nvPicPr>
        <p:blipFill>
          <a:blip r:embed="rId3"/>
          <a:stretch/>
        </p:blipFill>
        <p:spPr>
          <a:xfrm>
            <a:off x="0" y="327600"/>
            <a:ext cx="8923680" cy="225360"/>
          </a:xfrm>
          <a:prstGeom prst="rect">
            <a:avLst/>
          </a:prstGeom>
          <a:ln>
            <a:noFill/>
          </a:ln>
        </p:spPr>
      </p:pic>
      <p:pic>
        <p:nvPicPr>
          <p:cNvPr id="85" name="Image 6" descr=""/>
          <p:cNvPicPr/>
          <p:nvPr/>
        </p:nvPicPr>
        <p:blipFill>
          <a:blip r:embed="rId4"/>
          <a:stretch/>
        </p:blipFill>
        <p:spPr>
          <a:xfrm>
            <a:off x="444960" y="1097640"/>
            <a:ext cx="456480" cy="500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8738640" y="6411600"/>
            <a:ext cx="48996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fld id="{EDCA650B-3429-4C2B-8C30-76EB42537650}" type="slidenum">
              <a:rPr b="1" lang="en-US" sz="1000" spc="-1" strike="noStrike">
                <a:solidFill>
                  <a:srgbClr val="df4f4c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Noto Sans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108440" y="6646680"/>
            <a:ext cx="7919280" cy="114840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" name="Image 9" descr=""/>
          <p:cNvPicPr/>
          <p:nvPr/>
        </p:nvPicPr>
        <p:blipFill>
          <a:blip r:embed="rId5"/>
          <a:stretch/>
        </p:blipFill>
        <p:spPr>
          <a:xfrm>
            <a:off x="87840" y="6111000"/>
            <a:ext cx="975960" cy="687960"/>
          </a:xfrm>
          <a:prstGeom prst="rect">
            <a:avLst/>
          </a:prstGeom>
          <a:ln>
            <a:noFill/>
          </a:ln>
        </p:spPr>
      </p:pic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Noto Sans"/>
              </a:rPr>
              <a:t>Click to edit the title text format</a:t>
            </a:r>
            <a:endParaRPr b="0" lang="en-US" sz="1800" spc="-1" strike="noStrike">
              <a:latin typeface="Noto Sans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27" descr=""/>
          <p:cNvPicPr/>
          <p:nvPr/>
        </p:nvPicPr>
        <p:blipFill>
          <a:blip r:embed="rId2"/>
          <a:srcRect l="0" t="0" r="0" b="35235"/>
          <a:stretch/>
        </p:blipFill>
        <p:spPr>
          <a:xfrm>
            <a:off x="7149600" y="0"/>
            <a:ext cx="1982160" cy="6626880"/>
          </a:xfrm>
          <a:prstGeom prst="rect">
            <a:avLst/>
          </a:prstGeom>
          <a:ln>
            <a:noFill/>
          </a:ln>
        </p:spPr>
      </p:pic>
      <p:pic>
        <p:nvPicPr>
          <p:cNvPr id="128" name="Image 21" descr=""/>
          <p:cNvPicPr/>
          <p:nvPr/>
        </p:nvPicPr>
        <p:blipFill>
          <a:blip r:embed="rId3"/>
          <a:stretch/>
        </p:blipFill>
        <p:spPr>
          <a:xfrm>
            <a:off x="0" y="327600"/>
            <a:ext cx="8923680" cy="225360"/>
          </a:xfrm>
          <a:prstGeom prst="rect">
            <a:avLst/>
          </a:prstGeom>
          <a:ln>
            <a:noFill/>
          </a:ln>
        </p:spPr>
      </p:pic>
      <p:pic>
        <p:nvPicPr>
          <p:cNvPr id="129" name="Image 6" descr=""/>
          <p:cNvPicPr/>
          <p:nvPr/>
        </p:nvPicPr>
        <p:blipFill>
          <a:blip r:embed="rId4"/>
          <a:stretch/>
        </p:blipFill>
        <p:spPr>
          <a:xfrm>
            <a:off x="444960" y="1097640"/>
            <a:ext cx="456480" cy="5004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8738640" y="6411600"/>
            <a:ext cx="48996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fld id="{F6395BE3-3CB0-41B6-BF87-2BCDC5491AF9}" type="slidenum">
              <a:rPr b="1" lang="en-US" sz="1000" spc="-1" strike="noStrike">
                <a:solidFill>
                  <a:srgbClr val="df4f4c"/>
                </a:solidFill>
                <a:latin typeface="Calibri"/>
                <a:ea typeface="DejaVu Sans"/>
              </a:rPr>
              <a:t>&lt;number&gt;</a:t>
            </a:fld>
            <a:endParaRPr b="0" lang="en-US" sz="1000" spc="-1" strike="noStrike">
              <a:latin typeface="Noto Sans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108440" y="6646680"/>
            <a:ext cx="7919280" cy="114840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" name="Image 9" descr=""/>
          <p:cNvPicPr/>
          <p:nvPr/>
        </p:nvPicPr>
        <p:blipFill>
          <a:blip r:embed="rId5"/>
          <a:stretch/>
        </p:blipFill>
        <p:spPr>
          <a:xfrm>
            <a:off x="87840" y="6111000"/>
            <a:ext cx="975960" cy="687960"/>
          </a:xfrm>
          <a:prstGeom prst="rect">
            <a:avLst/>
          </a:prstGeom>
          <a:ln>
            <a:noFill/>
          </a:ln>
        </p:spPr>
      </p:pic>
      <p:sp>
        <p:nvSpPr>
          <p:cNvPr id="133" name="PlaceHolder 3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Noto Sans"/>
              </a:rPr>
              <a:t>Click to edit the title text format</a:t>
            </a:r>
            <a:endParaRPr b="0" lang="en-US" sz="1800" spc="-1" strike="noStrike">
              <a:latin typeface="Noto Sans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0" Type="http://schemas.openxmlformats.org/officeDocument/2006/relationships/image" Target="../media/image23.png"/><Relationship Id="rId11" Type="http://schemas.openxmlformats.org/officeDocument/2006/relationships/image" Target="../media/image24.wmf"/><Relationship Id="rId12" Type="http://schemas.openxmlformats.org/officeDocument/2006/relationships/image" Target="../media/image25.jpeg"/><Relationship Id="rId13" Type="http://schemas.openxmlformats.org/officeDocument/2006/relationships/image" Target="../media/image26.jpeg"/><Relationship Id="rId14" Type="http://schemas.openxmlformats.org/officeDocument/2006/relationships/image" Target="../media/image27.png"/><Relationship Id="rId15" Type="http://schemas.openxmlformats.org/officeDocument/2006/relationships/image" Target="../media/image28.jpeg"/><Relationship Id="rId16" Type="http://schemas.openxmlformats.org/officeDocument/2006/relationships/image" Target="../media/image29.jpeg"/><Relationship Id="rId17" Type="http://schemas.openxmlformats.org/officeDocument/2006/relationships/image" Target="../media/image30.jpeg"/><Relationship Id="rId18" Type="http://schemas.openxmlformats.org/officeDocument/2006/relationships/image" Target="../media/image31.png"/><Relationship Id="rId19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937760" y="5568840"/>
            <a:ext cx="3659040" cy="12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lang="en-US" sz="2000" spc="-1" strike="noStrike">
                <a:solidFill>
                  <a:srgbClr val="808080"/>
                </a:solidFill>
                <a:latin typeface="Calibri"/>
                <a:ea typeface="Calibri"/>
              </a:rPr>
              <a:t>Kevin Perez &amp; Martin Aucher</a:t>
            </a:r>
            <a:br/>
            <a:r>
              <a:rPr b="1" lang="en-US" sz="2000" spc="-1" strike="noStrike">
                <a:solidFill>
                  <a:srgbClr val="808080"/>
                </a:solidFill>
                <a:latin typeface="Calibri"/>
                <a:ea typeface="Calibri"/>
              </a:rPr>
              <a:t>20/11/2019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4222800"/>
            <a:ext cx="914364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latin typeface="Noto Sans"/>
              </a:rPr>
              <a:t>HPEC - Galaxeirb</a:t>
            </a:r>
            <a:endParaRPr b="0" lang="en-US" sz="4000" spc="-1" strike="noStrike"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 29" descr=""/>
          <p:cNvPicPr/>
          <p:nvPr/>
        </p:nvPicPr>
        <p:blipFill>
          <a:blip r:embed="rId1"/>
          <a:stretch/>
        </p:blipFill>
        <p:spPr>
          <a:xfrm>
            <a:off x="3209760" y="4724280"/>
            <a:ext cx="2998080" cy="2144160"/>
          </a:xfrm>
          <a:prstGeom prst="rect">
            <a:avLst/>
          </a:prstGeom>
          <a:ln>
            <a:noFill/>
          </a:ln>
        </p:spPr>
      </p:pic>
      <p:pic>
        <p:nvPicPr>
          <p:cNvPr id="229" name="Image 33" descr="CUEA-01.png"/>
          <p:cNvPicPr/>
          <p:nvPr/>
        </p:nvPicPr>
        <p:blipFill>
          <a:blip r:embed="rId2"/>
          <a:stretch/>
        </p:blipFill>
        <p:spPr>
          <a:xfrm>
            <a:off x="3951360" y="5661720"/>
            <a:ext cx="1100160" cy="64944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-6480" y="1842480"/>
            <a:ext cx="9143280" cy="7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4500" spc="94" strike="noStrike">
                <a:solidFill>
                  <a:srgbClr val="000000"/>
                </a:solidFill>
                <a:latin typeface="Calibri"/>
                <a:ea typeface="DejaVu Sans"/>
              </a:rPr>
              <a:t>Merci pour votre attention</a:t>
            </a:r>
            <a:endParaRPr b="0" lang="en-US" sz="4500" spc="-1" strike="noStrike">
              <a:latin typeface="Noto Sans"/>
            </a:endParaRPr>
          </a:p>
        </p:txBody>
      </p:sp>
      <p:grpSp>
        <p:nvGrpSpPr>
          <p:cNvPr id="231" name="Group 2"/>
          <p:cNvGrpSpPr/>
          <p:nvPr/>
        </p:nvGrpSpPr>
        <p:grpSpPr>
          <a:xfrm>
            <a:off x="3593160" y="4389840"/>
            <a:ext cx="3112200" cy="538200"/>
            <a:chOff x="3593160" y="4389840"/>
            <a:chExt cx="3112200" cy="538200"/>
          </a:xfrm>
        </p:grpSpPr>
        <p:pic>
          <p:nvPicPr>
            <p:cNvPr id="232" name="Image 17" descr="CNRSfr-grand.jpg"/>
            <p:cNvPicPr/>
            <p:nvPr/>
          </p:nvPicPr>
          <p:blipFill>
            <a:blip r:embed="rId3"/>
            <a:stretch/>
          </p:blipFill>
          <p:spPr>
            <a:xfrm>
              <a:off x="3593160" y="4389840"/>
              <a:ext cx="539640" cy="53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3" name="Image 40" descr="INRA_rvb150.jpg"/>
            <p:cNvPicPr/>
            <p:nvPr/>
          </p:nvPicPr>
          <p:blipFill>
            <a:blip r:embed="rId4"/>
            <a:stretch/>
          </p:blipFill>
          <p:spPr>
            <a:xfrm>
              <a:off x="5802480" y="4511520"/>
              <a:ext cx="902880" cy="314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Image 41" descr="cea.jpg"/>
            <p:cNvPicPr/>
            <p:nvPr/>
          </p:nvPicPr>
          <p:blipFill>
            <a:blip r:embed="rId5"/>
            <a:stretch/>
          </p:blipFill>
          <p:spPr>
            <a:xfrm>
              <a:off x="4655520" y="4448520"/>
              <a:ext cx="586440" cy="4795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35" name="Image 47" descr="Bordeaux_Metropole_logo_positif_vertical_RVB_02.png"/>
          <p:cNvPicPr/>
          <p:nvPr/>
        </p:nvPicPr>
        <p:blipFill>
          <a:blip r:embed="rId6"/>
          <a:stretch/>
        </p:blipFill>
        <p:spPr>
          <a:xfrm>
            <a:off x="6446160" y="308520"/>
            <a:ext cx="785520" cy="1099800"/>
          </a:xfrm>
          <a:prstGeom prst="rect">
            <a:avLst/>
          </a:prstGeom>
          <a:ln>
            <a:noFill/>
          </a:ln>
        </p:spPr>
      </p:pic>
      <p:sp>
        <p:nvSpPr>
          <p:cNvPr id="236" name="Line 3"/>
          <p:cNvSpPr/>
          <p:nvPr/>
        </p:nvSpPr>
        <p:spPr>
          <a:xfrm>
            <a:off x="1737360" y="2999160"/>
            <a:ext cx="5549040" cy="144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37" name="CustomShape 4"/>
          <p:cNvSpPr/>
          <p:nvPr/>
        </p:nvSpPr>
        <p:spPr>
          <a:xfrm rot="16200000">
            <a:off x="5743080" y="2738160"/>
            <a:ext cx="6590520" cy="1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808080"/>
                </a:solidFill>
                <a:latin typeface="Calibri"/>
                <a:ea typeface="DejaVu Sans"/>
              </a:rPr>
              <a:t>© Bordeaux INP, © Fotolia, © shutterstock, © Noun Project </a:t>
            </a:r>
            <a:endParaRPr b="0" lang="en-US" sz="700" spc="-1" strike="noStrike">
              <a:latin typeface="Noto Sans"/>
            </a:endParaRPr>
          </a:p>
        </p:txBody>
      </p:sp>
      <p:sp>
        <p:nvSpPr>
          <p:cNvPr id="238" name="Line 5"/>
          <p:cNvSpPr/>
          <p:nvPr/>
        </p:nvSpPr>
        <p:spPr>
          <a:xfrm>
            <a:off x="1737360" y="4111560"/>
            <a:ext cx="5549040" cy="144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39" name="CustomShape 6"/>
          <p:cNvSpPr/>
          <p:nvPr/>
        </p:nvSpPr>
        <p:spPr>
          <a:xfrm>
            <a:off x="0" y="2963160"/>
            <a:ext cx="500400" cy="7938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0" name="Image 53" descr=""/>
          <p:cNvPicPr/>
          <p:nvPr/>
        </p:nvPicPr>
        <p:blipFill>
          <a:blip r:embed="rId7"/>
          <a:stretch/>
        </p:blipFill>
        <p:spPr>
          <a:xfrm>
            <a:off x="3938040" y="613080"/>
            <a:ext cx="1621440" cy="697320"/>
          </a:xfrm>
          <a:prstGeom prst="rect">
            <a:avLst/>
          </a:prstGeom>
          <a:ln>
            <a:noFill/>
          </a:ln>
        </p:spPr>
      </p:pic>
      <p:pic>
        <p:nvPicPr>
          <p:cNvPr id="241" name="Image 1" descr=""/>
          <p:cNvPicPr/>
          <p:nvPr/>
        </p:nvPicPr>
        <p:blipFill>
          <a:blip r:embed="rId8"/>
          <a:stretch/>
        </p:blipFill>
        <p:spPr>
          <a:xfrm>
            <a:off x="2482560" y="459360"/>
            <a:ext cx="708120" cy="959760"/>
          </a:xfrm>
          <a:prstGeom prst="rect">
            <a:avLst/>
          </a:prstGeom>
          <a:ln>
            <a:noFill/>
          </a:ln>
        </p:spPr>
      </p:pic>
      <p:pic>
        <p:nvPicPr>
          <p:cNvPr id="242" name="Image 2" descr=""/>
          <p:cNvPicPr/>
          <p:nvPr/>
        </p:nvPicPr>
        <p:blipFill>
          <a:blip r:embed="rId9"/>
          <a:stretch/>
        </p:blipFill>
        <p:spPr>
          <a:xfrm>
            <a:off x="5418360" y="5610960"/>
            <a:ext cx="668520" cy="668520"/>
          </a:xfrm>
          <a:prstGeom prst="rect">
            <a:avLst/>
          </a:prstGeom>
          <a:ln>
            <a:noFill/>
          </a:ln>
        </p:spPr>
      </p:pic>
      <p:sp>
        <p:nvSpPr>
          <p:cNvPr id="243" name="Line 7"/>
          <p:cNvSpPr/>
          <p:nvPr/>
        </p:nvSpPr>
        <p:spPr>
          <a:xfrm>
            <a:off x="2749680" y="5330160"/>
            <a:ext cx="336780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pic>
        <p:nvPicPr>
          <p:cNvPr id="244" name="Image 36" descr=""/>
          <p:cNvPicPr/>
          <p:nvPr/>
        </p:nvPicPr>
        <p:blipFill>
          <a:blip r:embed="rId10"/>
          <a:srcRect l="-6000" t="0" r="0" b="0"/>
          <a:stretch/>
        </p:blipFill>
        <p:spPr>
          <a:xfrm>
            <a:off x="1137600" y="6646680"/>
            <a:ext cx="7919280" cy="114840"/>
          </a:xfrm>
          <a:prstGeom prst="rect">
            <a:avLst/>
          </a:prstGeom>
          <a:ln>
            <a:noFill/>
          </a:ln>
        </p:spPr>
      </p:pic>
      <p:pic>
        <p:nvPicPr>
          <p:cNvPr id="245" name="Image 46" descr=""/>
          <p:cNvPicPr/>
          <p:nvPr/>
        </p:nvPicPr>
        <p:blipFill>
          <a:blip r:embed="rId11"/>
          <a:stretch/>
        </p:blipFill>
        <p:spPr>
          <a:xfrm>
            <a:off x="99360" y="6060600"/>
            <a:ext cx="992160" cy="700920"/>
          </a:xfrm>
          <a:prstGeom prst="rect">
            <a:avLst/>
          </a:prstGeom>
          <a:ln>
            <a:noFill/>
          </a:ln>
        </p:spPr>
      </p:pic>
      <p:pic>
        <p:nvPicPr>
          <p:cNvPr id="246" name="Image 26" descr=""/>
          <p:cNvPicPr/>
          <p:nvPr/>
        </p:nvPicPr>
        <p:blipFill>
          <a:blip r:embed="rId12"/>
          <a:stretch/>
        </p:blipFill>
        <p:spPr>
          <a:xfrm>
            <a:off x="2627280" y="3283200"/>
            <a:ext cx="1269360" cy="507960"/>
          </a:xfrm>
          <a:prstGeom prst="rect">
            <a:avLst/>
          </a:prstGeom>
          <a:ln>
            <a:noFill/>
          </a:ln>
        </p:spPr>
      </p:pic>
      <p:pic>
        <p:nvPicPr>
          <p:cNvPr id="247" name="Image 28" descr=""/>
          <p:cNvPicPr/>
          <p:nvPr/>
        </p:nvPicPr>
        <p:blipFill>
          <a:blip r:embed="rId13"/>
          <a:stretch/>
        </p:blipFill>
        <p:spPr>
          <a:xfrm>
            <a:off x="3974760" y="3373200"/>
            <a:ext cx="1207080" cy="327960"/>
          </a:xfrm>
          <a:prstGeom prst="rect">
            <a:avLst/>
          </a:prstGeom>
          <a:ln>
            <a:noFill/>
          </a:ln>
        </p:spPr>
      </p:pic>
      <p:pic>
        <p:nvPicPr>
          <p:cNvPr id="248" name="Image 31" descr=""/>
          <p:cNvPicPr/>
          <p:nvPr/>
        </p:nvPicPr>
        <p:blipFill>
          <a:blip r:embed="rId14"/>
          <a:stretch/>
        </p:blipFill>
        <p:spPr>
          <a:xfrm>
            <a:off x="1780560" y="3260160"/>
            <a:ext cx="782640" cy="479520"/>
          </a:xfrm>
          <a:prstGeom prst="rect">
            <a:avLst/>
          </a:prstGeom>
          <a:ln>
            <a:noFill/>
          </a:ln>
        </p:spPr>
      </p:pic>
      <p:pic>
        <p:nvPicPr>
          <p:cNvPr id="249" name="Image 34" descr=""/>
          <p:cNvPicPr/>
          <p:nvPr/>
        </p:nvPicPr>
        <p:blipFill>
          <a:blip r:embed="rId15"/>
          <a:stretch/>
        </p:blipFill>
        <p:spPr>
          <a:xfrm>
            <a:off x="5339880" y="3318120"/>
            <a:ext cx="1248840" cy="453240"/>
          </a:xfrm>
          <a:prstGeom prst="rect">
            <a:avLst/>
          </a:prstGeom>
          <a:ln>
            <a:noFill/>
          </a:ln>
        </p:spPr>
      </p:pic>
      <p:pic>
        <p:nvPicPr>
          <p:cNvPr id="250" name="Image 54" descr=""/>
          <p:cNvPicPr/>
          <p:nvPr/>
        </p:nvPicPr>
        <p:blipFill>
          <a:blip r:embed="rId16"/>
          <a:stretch/>
        </p:blipFill>
        <p:spPr>
          <a:xfrm>
            <a:off x="6706080" y="3064320"/>
            <a:ext cx="642960" cy="910080"/>
          </a:xfrm>
          <a:prstGeom prst="rect">
            <a:avLst/>
          </a:prstGeom>
          <a:ln>
            <a:noFill/>
          </a:ln>
        </p:spPr>
      </p:pic>
      <p:pic>
        <p:nvPicPr>
          <p:cNvPr id="251" name="Image 3" descr=""/>
          <p:cNvPicPr/>
          <p:nvPr/>
        </p:nvPicPr>
        <p:blipFill>
          <a:blip r:embed="rId17"/>
          <a:stretch/>
        </p:blipFill>
        <p:spPr>
          <a:xfrm>
            <a:off x="1872000" y="4432680"/>
            <a:ext cx="1220400" cy="533520"/>
          </a:xfrm>
          <a:prstGeom prst="rect">
            <a:avLst/>
          </a:prstGeom>
          <a:ln>
            <a:noFill/>
          </a:ln>
        </p:spPr>
      </p:pic>
      <p:pic>
        <p:nvPicPr>
          <p:cNvPr id="252" name="Image 4" descr=""/>
          <p:cNvPicPr/>
          <p:nvPr/>
        </p:nvPicPr>
        <p:blipFill>
          <a:blip r:embed="rId18"/>
          <a:stretch/>
        </p:blipFill>
        <p:spPr>
          <a:xfrm>
            <a:off x="2805840" y="5606640"/>
            <a:ext cx="733320" cy="73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20560" y="1280160"/>
            <a:ext cx="6428520" cy="39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 Approche du projet</a:t>
            </a:r>
            <a:endParaRPr b="0" lang="en-US" sz="2800" spc="-1" strike="noStrike">
              <a:latin typeface="Noto Sans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Objectifs du projet</a:t>
            </a:r>
            <a:endParaRPr b="0" lang="en-US" sz="2200" spc="-1" strike="noStrike">
              <a:latin typeface="Noto Sans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La carte de travail</a:t>
            </a:r>
            <a:endParaRPr b="0" lang="en-US" sz="2200" spc="-1" strike="noStrike">
              <a:latin typeface="Noto Sans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 Code de base</a:t>
            </a:r>
            <a:endParaRPr b="0" lang="en-US" sz="2800" spc="-1" strike="noStrike">
              <a:latin typeface="Noto Sans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Création de l’interface</a:t>
            </a:r>
            <a:endParaRPr b="0" lang="en-US" sz="2200" spc="-1" strike="noStrike">
              <a:latin typeface="Noto Sans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Affichage des constellations</a:t>
            </a:r>
            <a:endParaRPr b="0" lang="en-US" sz="2200" spc="-1" strike="noStrike">
              <a:latin typeface="Noto Sans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- Optimisation des performances</a:t>
            </a:r>
            <a:endParaRPr b="0" lang="en-US" sz="2800" spc="-1" strike="noStrike">
              <a:latin typeface="Noto Sans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OpenMP </a:t>
            </a:r>
            <a:endParaRPr b="0" lang="en-US" sz="2200" spc="-1" strike="noStrike">
              <a:latin typeface="Noto Sans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Optimisation du compilateur : O3</a:t>
            </a:r>
            <a:endParaRPr b="0" lang="en-US" sz="2200" spc="-1" strike="noStrike">
              <a:latin typeface="Noto Sans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L’optimisation GPU : CUDA</a:t>
            </a:r>
            <a:endParaRPr b="0" lang="en-US" sz="2200" spc="-1" strike="noStrike">
              <a:latin typeface="Noto Sans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19320" y="509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Sommaire</a:t>
            </a:r>
            <a:endParaRPr b="0" lang="en-US" sz="2800" spc="-1" strike="noStrike">
              <a:latin typeface="Noto Sans"/>
            </a:endParaRPr>
          </a:p>
          <a:p>
            <a:pPr>
              <a:lnSpc>
                <a:spcPct val="90000"/>
              </a:lnSpc>
            </a:pPr>
            <a:endParaRPr b="0" lang="en-US" sz="2800" spc="-1" strike="noStrike"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19320" y="509040"/>
            <a:ext cx="70318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Objectifs du projet</a:t>
            </a:r>
            <a:endParaRPr b="0" lang="en-US" sz="3200" spc="-1" strike="noStrike">
              <a:latin typeface="Noto Sans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TextShape 3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19320" y="509040"/>
            <a:ext cx="70318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La carte de travail</a:t>
            </a:r>
            <a:endParaRPr b="0" lang="en-US" sz="3200" spc="-1" strike="noStrike">
              <a:latin typeface="Noto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319320" y="509040"/>
            <a:ext cx="70318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Création de l’interface</a:t>
            </a:r>
            <a:endParaRPr b="0" lang="en-US" sz="3200" spc="-1" strike="noStrike">
              <a:latin typeface="Noto Sans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19320" y="509040"/>
            <a:ext cx="70318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Affichage des constellations</a:t>
            </a:r>
            <a:endParaRPr b="0" lang="en-US" sz="3200" spc="-1" strike="noStrike">
              <a:latin typeface="Noto Sans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19320" y="509040"/>
            <a:ext cx="70318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OpenMP</a:t>
            </a:r>
            <a:endParaRPr b="0" lang="en-US" sz="3200" spc="-1" strike="noStrike">
              <a:latin typeface="Noto Sans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19320" y="509040"/>
            <a:ext cx="70318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Optimisations du compilateur</a:t>
            </a:r>
            <a:endParaRPr b="0" lang="en-US" sz="3200" spc="-1" strike="noStrike">
              <a:latin typeface="Noto Sans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19320" y="509040"/>
            <a:ext cx="703188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Optimisation GPU : Cuda</a:t>
            </a:r>
            <a:endParaRPr b="0" lang="en-US" sz="3200" spc="-1" strike="noStrike">
              <a:latin typeface="Noto Sans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1263</TotalTime>
  <Application>LibreOffice/6.3.2.2$Linux_X86_64 LibreOffice_project/30$Build-2</Application>
  <Words>20</Words>
  <Paragraphs>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2018-02-02T09:59:38Z</dcterms:created>
  <dc:creator>Manon Hans</dc:creator>
  <dc:description/>
  <dc:language>en-US</dc:language>
  <cp:lastModifiedBy/>
  <dcterms:modified xsi:type="dcterms:W3CDTF">2019-11-19T12:29:04Z</dcterms:modified>
  <cp:revision>30</cp:revision>
  <dc:subject/>
  <dc:title>Votre titre Date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Affichage à l'écran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